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60" r:id="rId5"/>
    <p:sldId id="259" r:id="rId6"/>
    <p:sldId id="262" r:id="rId7"/>
    <p:sldId id="261" r:id="rId8"/>
    <p:sldId id="263" r:id="rId9"/>
    <p:sldId id="264" r:id="rId10"/>
    <p:sldId id="265" r:id="rId11"/>
    <p:sldId id="266" r:id="rId12"/>
  </p:sldIdLst>
  <p:sldSz cx="14630400" cy="8229600"/>
  <p:notesSz cx="8229600" cy="14630400"/>
  <p:embeddedFontLst>
    <p:embeddedFont>
      <p:font typeface="Barlow" panose="00000500000000000000" pitchFamily="2" charset="0"/>
      <p:regular r:id="rId14"/>
      <p:bold r:id="rId15"/>
      <p:italic r:id="rId16"/>
      <p:boldItalic r:id="rId17"/>
    </p:embeddedFont>
    <p:embeddedFont>
      <p:font typeface="Consolas" panose="020B0609020204030204" pitchFamily="49" charset="0"/>
      <p:regular r:id="rId18"/>
      <p:bold r:id="rId19"/>
      <p:italic r:id="rId20"/>
      <p:boldItalic r:id="rId21"/>
    </p:embeddedFont>
  </p:embeddedFontLst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6A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B1A4702-45E5-B53D-D3B4-44ADE48F9AC3}" v="4" dt="2025-04-14T09:24:47.893"/>
    <p1510:client id="{7B94AC39-9A4C-B3FC-BC40-091CA7C359B4}" v="40" dt="2025-04-14T10:17:42.022"/>
    <p1510:client id="{C52FCF97-EFBA-8A5D-AFDA-5E39C6C73CD5}" v="12" dt="2025-04-14T07:39:48.733"/>
    <p1510:client id="{D4D57724-E5C9-8E0E-1171-E22A49951D05}" v="15" dt="2025-04-14T11:22:28.91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98" d="100"/>
          <a:sy n="98" d="100"/>
        </p:scale>
        <p:origin x="28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72771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0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0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8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1"/>
          <p:cNvSpPr/>
          <p:nvPr/>
        </p:nvSpPr>
        <p:spPr>
          <a:xfrm>
            <a:off x="3337103" y="1115001"/>
            <a:ext cx="7956194" cy="9463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7450"/>
              </a:lnSpc>
              <a:buNone/>
            </a:pPr>
            <a:r>
              <a:rPr lang="en-US" sz="5950" b="1" dirty="0">
                <a:solidFill>
                  <a:srgbClr val="F0FCFF"/>
                </a:solidFill>
                <a:latin typeface="Arial" panose="020B0604020202020204" pitchFamily="34" charset="0"/>
                <a:ea typeface="Spline Sans Bold" pitchFamily="34" charset="-122"/>
                <a:cs typeface="Arial" panose="020B0604020202020204" pitchFamily="34" charset="0"/>
              </a:rPr>
              <a:t>PlateMate</a:t>
            </a:r>
            <a:endParaRPr lang="en-US" sz="59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864037" y="2696289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Arial" panose="020B0604020202020204" pitchFamily="34" charset="0"/>
                <a:ea typeface="Barlow" pitchFamily="34" charset="-122"/>
                <a:cs typeface="Arial" panose="020B0604020202020204" pitchFamily="34" charset="0"/>
              </a:rPr>
              <a:t>Taste the difference</a:t>
            </a:r>
            <a:endParaRPr lang="en-US" sz="1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864037" y="3368993"/>
            <a:ext cx="129023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en-US" sz="1900" b="1" dirty="0">
                <a:solidFill>
                  <a:srgbClr val="E0E4E6"/>
                </a:solidFill>
                <a:latin typeface="Arial" panose="020B0604020202020204" pitchFamily="34" charset="0"/>
                <a:ea typeface="Barlow" pitchFamily="34" charset="-122"/>
                <a:cs typeface="Arial" panose="020B0604020202020204" pitchFamily="34" charset="0"/>
              </a:rPr>
              <a:t>Group tags:</a:t>
            </a:r>
            <a:r>
              <a:rPr lang="en-US" sz="1900" dirty="0">
                <a:solidFill>
                  <a:srgbClr val="E0E4E6"/>
                </a:solidFill>
                <a:latin typeface="Arial" panose="020B0604020202020204" pitchFamily="34" charset="0"/>
                <a:ea typeface="Barlow" pitchFamily="34" charset="-122"/>
                <a:cs typeface="Arial" panose="020B0604020202020204" pitchFamily="34" charset="0"/>
              </a:rPr>
              <a:t>
Barta Máté (group leader)</a:t>
            </a:r>
            <a:endParaRPr lang="en-US" sz="1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864037" y="4436745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Arial" panose="020B0604020202020204" pitchFamily="34" charset="0"/>
                <a:ea typeface="Barlow" pitchFamily="34" charset="-122"/>
                <a:cs typeface="Arial" panose="020B0604020202020204" pitchFamily="34" charset="0"/>
              </a:rPr>
              <a:t>Bene Dominik</a:t>
            </a:r>
            <a:endParaRPr lang="en-US" sz="1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864037" y="5109448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Arial" panose="020B0604020202020204" pitchFamily="34" charset="0"/>
                <a:ea typeface="Barlow" pitchFamily="34" charset="-122"/>
                <a:cs typeface="Arial" panose="020B0604020202020204" pitchFamily="34" charset="0"/>
              </a:rPr>
              <a:t>Gere Csanád</a:t>
            </a:r>
            <a:endParaRPr lang="en-US" sz="1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864037" y="5782151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endParaRPr lang="en-US" sz="1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864037" y="6454854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endParaRPr lang="en-US" sz="1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279922"/>
            <a:ext cx="7170539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Arial" panose="020B0604020202020204" pitchFamily="34" charset="0"/>
                <a:ea typeface="Spline Sans Bold" pitchFamily="34" charset="-122"/>
                <a:cs typeface="Arial" panose="020B0604020202020204" pitchFamily="34" charset="0"/>
              </a:rPr>
              <a:t>Development Opportunities</a:t>
            </a:r>
            <a:endParaRPr lang="en-US" sz="4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037" y="2459474"/>
            <a:ext cx="4053840" cy="250543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64037" y="5273516"/>
            <a:ext cx="3364587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Arial" panose="020B0604020202020204" pitchFamily="34" charset="0"/>
                <a:ea typeface="Spline Sans Bold" pitchFamily="34" charset="-122"/>
                <a:cs typeface="Arial" panose="020B0604020202020204" pitchFamily="34" charset="0"/>
              </a:rPr>
              <a:t>Modifying Table Locations</a:t>
            </a:r>
            <a:endParaRPr lang="en-US" sz="21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864037" y="5764530"/>
            <a:ext cx="4053840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Arial" panose="020B0604020202020204" pitchFamily="34" charset="0"/>
                <a:ea typeface="Barlow" pitchFamily="34" charset="-122"/>
                <a:cs typeface="Arial" panose="020B0604020202020204" pitchFamily="34" charset="0"/>
              </a:rPr>
              <a:t>Give users the ability to modify table arrangements.</a:t>
            </a:r>
            <a:endParaRPr lang="en-US" sz="1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8161" y="2459474"/>
            <a:ext cx="4053959" cy="250543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88161" y="5273516"/>
            <a:ext cx="3327916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Arial" panose="020B0604020202020204" pitchFamily="34" charset="0"/>
                <a:ea typeface="Spline Sans Bold" pitchFamily="34" charset="-122"/>
                <a:cs typeface="Arial" panose="020B0604020202020204" pitchFamily="34" charset="0"/>
              </a:rPr>
              <a:t>Flexible Booking Handling</a:t>
            </a:r>
            <a:endParaRPr lang="en-US" sz="21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 4"/>
          <p:cNvSpPr/>
          <p:nvPr/>
        </p:nvSpPr>
        <p:spPr>
          <a:xfrm>
            <a:off x="5288161" y="5764530"/>
            <a:ext cx="4053959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Arial" panose="020B0604020202020204" pitchFamily="34" charset="0"/>
                <a:ea typeface="Barlow" pitchFamily="34" charset="-122"/>
                <a:cs typeface="Arial" panose="020B0604020202020204" pitchFamily="34" charset="0"/>
              </a:rPr>
              <a:t>Enhance the system to accommodate various booking scenarios.</a:t>
            </a:r>
            <a:endParaRPr lang="en-US" sz="1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2404" y="2459474"/>
            <a:ext cx="4053840" cy="2505432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712404" y="5273516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Arial" panose="020B0604020202020204" pitchFamily="34" charset="0"/>
                <a:ea typeface="Spline Sans Bold" pitchFamily="34" charset="-122"/>
                <a:cs typeface="Arial" panose="020B0604020202020204" pitchFamily="34" charset="0"/>
              </a:rPr>
              <a:t>Multilingual Support</a:t>
            </a:r>
            <a:endParaRPr lang="en-US" sz="21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 6"/>
          <p:cNvSpPr/>
          <p:nvPr/>
        </p:nvSpPr>
        <p:spPr>
          <a:xfrm>
            <a:off x="9712404" y="5764530"/>
            <a:ext cx="4053840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Arial" panose="020B0604020202020204" pitchFamily="34" charset="0"/>
                <a:ea typeface="Barlow" pitchFamily="34" charset="-122"/>
                <a:cs typeface="Arial" panose="020B0604020202020204" pitchFamily="34" charset="0"/>
              </a:rPr>
              <a:t>Implement support for multiple languages to reach a broader audience.</a:t>
            </a:r>
            <a:endParaRPr lang="en-US" sz="1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Kép 12">
            <a:extLst>
              <a:ext uri="{FF2B5EF4-FFF2-40B4-BE49-F238E27FC236}">
                <a16:creationId xmlns:a16="http://schemas.microsoft.com/office/drawing/2014/main" id="{92DAA39F-4908-35A6-2337-C178922CA0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53975" y="7591425"/>
            <a:ext cx="1876425" cy="63817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154CCAFE-4324-8915-9AFE-3FCFE325E50C}"/>
              </a:ext>
            </a:extLst>
          </p:cNvPr>
          <p:cNvSpPr/>
          <p:nvPr/>
        </p:nvSpPr>
        <p:spPr>
          <a:xfrm>
            <a:off x="4039096" y="2919768"/>
            <a:ext cx="6552206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Arial" panose="020B0604020202020204" pitchFamily="34" charset="0"/>
                <a:ea typeface="Spline Sans Bold" pitchFamily="34" charset="-122"/>
                <a:cs typeface="Arial" panose="020B0604020202020204" pitchFamily="34" charset="0"/>
              </a:rPr>
              <a:t>Thanks for your attention</a:t>
            </a:r>
            <a:endParaRPr lang="en-US" sz="4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0">
            <a:extLst>
              <a:ext uri="{FF2B5EF4-FFF2-40B4-BE49-F238E27FC236}">
                <a16:creationId xmlns:a16="http://schemas.microsoft.com/office/drawing/2014/main" id="{29F67A59-8A5E-B993-1D2D-A6678EB81C29}"/>
              </a:ext>
            </a:extLst>
          </p:cNvPr>
          <p:cNvSpPr/>
          <p:nvPr/>
        </p:nvSpPr>
        <p:spPr>
          <a:xfrm>
            <a:off x="3523413" y="4291368"/>
            <a:ext cx="7583573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6000" b="1" dirty="0">
                <a:solidFill>
                  <a:srgbClr val="F0FCFF"/>
                </a:solidFill>
                <a:latin typeface="Arial" panose="020B0604020202020204" pitchFamily="34" charset="0"/>
                <a:ea typeface="Spline Sans Bold" pitchFamily="34" charset="-122"/>
                <a:cs typeface="Arial" panose="020B0604020202020204" pitchFamily="34" charset="0"/>
              </a:rPr>
              <a:t>from Plate</a:t>
            </a:r>
            <a:r>
              <a:rPr lang="en-US" sz="6000" b="1" dirty="0">
                <a:solidFill>
                  <a:srgbClr val="00A6A4"/>
                </a:solidFill>
                <a:latin typeface="Arial" panose="020B0604020202020204" pitchFamily="34" charset="0"/>
                <a:ea typeface="Spline Sans Bold" pitchFamily="34" charset="-122"/>
                <a:cs typeface="Arial" panose="020B0604020202020204" pitchFamily="34" charset="0"/>
              </a:rPr>
              <a:t>Mate</a:t>
            </a:r>
            <a:r>
              <a:rPr lang="en-US" sz="6000" b="1" dirty="0">
                <a:solidFill>
                  <a:srgbClr val="F0FCFF"/>
                </a:solidFill>
                <a:latin typeface="Arial" panose="020B0604020202020204" pitchFamily="34" charset="0"/>
                <a:ea typeface="Spline Sans Bold" pitchFamily="34" charset="-122"/>
                <a:cs typeface="Arial" panose="020B0604020202020204" pitchFamily="34" charset="0"/>
              </a:rPr>
              <a:t> Team </a:t>
            </a:r>
            <a:endParaRPr lang="en-US" sz="6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06847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030843"/>
            <a:ext cx="5863709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Arial" panose="020B0604020202020204" pitchFamily="34" charset="0"/>
                <a:ea typeface="Spline Sans Bold" pitchFamily="34" charset="-122"/>
                <a:cs typeface="Arial" panose="020B0604020202020204" pitchFamily="34" charset="0"/>
              </a:rPr>
              <a:t>The Goals of PlateMate</a:t>
            </a:r>
            <a:endParaRPr lang="en-US" sz="4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hape 1"/>
          <p:cNvSpPr/>
          <p:nvPr/>
        </p:nvSpPr>
        <p:spPr>
          <a:xfrm>
            <a:off x="864037" y="2488049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0A081B"/>
          </a:solidFill>
          <a:ln w="30480">
            <a:solidFill>
              <a:srgbClr val="16FFBB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146" y="2559963"/>
            <a:ext cx="329089" cy="41148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666280" y="2488049"/>
            <a:ext cx="3333988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Arial" panose="020B0604020202020204" pitchFamily="34" charset="0"/>
                <a:ea typeface="Spline Sans Bold" pitchFamily="34" charset="-122"/>
                <a:cs typeface="Arial" panose="020B0604020202020204" pitchFamily="34" charset="0"/>
              </a:rPr>
              <a:t>Simplification and Optimisation</a:t>
            </a:r>
            <a:endParaRPr lang="en-US" sz="21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1666280" y="3321963"/>
            <a:ext cx="3333988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Arial" panose="020B0604020202020204" pitchFamily="34" charset="0"/>
                <a:ea typeface="Barlow" pitchFamily="34" charset="-122"/>
                <a:cs typeface="Arial" panose="020B0604020202020204" pitchFamily="34" charset="0"/>
              </a:rPr>
              <a:t>Simplifying and optimising the operations of restaurants.</a:t>
            </a:r>
            <a:endParaRPr lang="en-US" sz="1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Shape 4"/>
          <p:cNvSpPr/>
          <p:nvPr/>
        </p:nvSpPr>
        <p:spPr>
          <a:xfrm>
            <a:off x="5247084" y="2488049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0A081B"/>
          </a:solidFill>
          <a:ln w="30480">
            <a:solidFill>
              <a:srgbClr val="29DDDA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0194" y="2559963"/>
            <a:ext cx="329089" cy="41148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6049328" y="2488049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Arial" panose="020B0604020202020204" pitchFamily="34" charset="0"/>
                <a:ea typeface="Spline Sans Bold" pitchFamily="34" charset="-122"/>
                <a:cs typeface="Arial" panose="020B0604020202020204" pitchFamily="34" charset="0"/>
              </a:rPr>
              <a:t>Faster Service</a:t>
            </a:r>
            <a:endParaRPr lang="en-US" sz="21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 6"/>
          <p:cNvSpPr/>
          <p:nvPr/>
        </p:nvSpPr>
        <p:spPr>
          <a:xfrm>
            <a:off x="6049328" y="2979063"/>
            <a:ext cx="3333988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Arial" panose="020B0604020202020204" pitchFamily="34" charset="0"/>
                <a:ea typeface="Barlow" pitchFamily="34" charset="-122"/>
                <a:cs typeface="Arial" panose="020B0604020202020204" pitchFamily="34" charset="0"/>
              </a:rPr>
              <a:t>Faster service and a better experience for guests.</a:t>
            </a:r>
            <a:endParaRPr lang="en-US" sz="1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Shape 7"/>
          <p:cNvSpPr/>
          <p:nvPr/>
        </p:nvSpPr>
        <p:spPr>
          <a:xfrm>
            <a:off x="9630132" y="2488049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0A081B"/>
          </a:solidFill>
          <a:ln w="30480">
            <a:solidFill>
              <a:srgbClr val="37A7E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43242" y="2559963"/>
            <a:ext cx="329089" cy="411480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0432375" y="2488049"/>
            <a:ext cx="2888456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Arial" panose="020B0604020202020204" pitchFamily="34" charset="0"/>
                <a:ea typeface="Spline Sans Bold" pitchFamily="34" charset="-122"/>
                <a:cs typeface="Arial" panose="020B0604020202020204" pitchFamily="34" charset="0"/>
              </a:rPr>
              <a:t>Reduced Manual Work</a:t>
            </a:r>
            <a:endParaRPr lang="en-US" sz="21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 9"/>
          <p:cNvSpPr/>
          <p:nvPr/>
        </p:nvSpPr>
        <p:spPr>
          <a:xfrm>
            <a:off x="10432375" y="2979063"/>
            <a:ext cx="3333988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Arial" panose="020B0604020202020204" pitchFamily="34" charset="0"/>
                <a:ea typeface="Barlow" pitchFamily="34" charset="-122"/>
                <a:cs typeface="Arial" panose="020B0604020202020204" pitchFamily="34" charset="0"/>
              </a:rPr>
              <a:t>Reducing manual work and the potential for errors.</a:t>
            </a:r>
            <a:endParaRPr lang="en-US" sz="1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Shape 10"/>
          <p:cNvSpPr/>
          <p:nvPr/>
        </p:nvSpPr>
        <p:spPr>
          <a:xfrm>
            <a:off x="864037" y="4636532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0A081B"/>
          </a:solidFill>
          <a:ln w="30480">
            <a:solidFill>
              <a:srgbClr val="16FFBB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7146" y="4708446"/>
            <a:ext cx="329089" cy="411480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1666280" y="4636532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Arial" panose="020B0604020202020204" pitchFamily="34" charset="0"/>
                <a:ea typeface="Spline Sans Bold" pitchFamily="34" charset="-122"/>
                <a:cs typeface="Arial" panose="020B0604020202020204" pitchFamily="34" charset="0"/>
              </a:rPr>
              <a:t>Digital Solutions</a:t>
            </a:r>
            <a:endParaRPr lang="en-US" sz="21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 12"/>
          <p:cNvSpPr/>
          <p:nvPr/>
        </p:nvSpPr>
        <p:spPr>
          <a:xfrm>
            <a:off x="1666280" y="5127546"/>
            <a:ext cx="3333988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Arial" panose="020B0604020202020204" pitchFamily="34" charset="0"/>
                <a:ea typeface="Barlow" pitchFamily="34" charset="-122"/>
                <a:cs typeface="Arial" panose="020B0604020202020204" pitchFamily="34" charset="0"/>
              </a:rPr>
              <a:t>Replacing traditional, paper-based systems with digital solutions.</a:t>
            </a:r>
            <a:endParaRPr lang="en-US" sz="1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Shape 13"/>
          <p:cNvSpPr/>
          <p:nvPr/>
        </p:nvSpPr>
        <p:spPr>
          <a:xfrm>
            <a:off x="5247084" y="4636532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0A081B"/>
          </a:solidFill>
          <a:ln w="30480">
            <a:solidFill>
              <a:srgbClr val="16FFBB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20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60194" y="4708446"/>
            <a:ext cx="329089" cy="411480"/>
          </a:xfrm>
          <a:prstGeom prst="rect">
            <a:avLst/>
          </a:prstGeom>
        </p:spPr>
      </p:pic>
      <p:sp>
        <p:nvSpPr>
          <p:cNvPr id="21" name="Text 14"/>
          <p:cNvSpPr/>
          <p:nvPr/>
        </p:nvSpPr>
        <p:spPr>
          <a:xfrm>
            <a:off x="6049328" y="4636532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Arial" panose="020B0604020202020204" pitchFamily="34" charset="0"/>
                <a:ea typeface="Spline Sans Bold" pitchFamily="34" charset="-122"/>
                <a:cs typeface="Arial" panose="020B0604020202020204" pitchFamily="34" charset="0"/>
              </a:rPr>
              <a:t>Increased Efficiency</a:t>
            </a:r>
            <a:endParaRPr lang="en-US" sz="21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 15"/>
          <p:cNvSpPr/>
          <p:nvPr/>
        </p:nvSpPr>
        <p:spPr>
          <a:xfrm>
            <a:off x="6049328" y="5127546"/>
            <a:ext cx="3333988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Arial" panose="020B0604020202020204" pitchFamily="34" charset="0"/>
                <a:ea typeface="Barlow" pitchFamily="34" charset="-122"/>
                <a:cs typeface="Arial" panose="020B0604020202020204" pitchFamily="34" charset="0"/>
              </a:rPr>
              <a:t>Making restaurant operations more efficient.</a:t>
            </a:r>
            <a:endParaRPr lang="en-US" sz="1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Shape 16"/>
          <p:cNvSpPr/>
          <p:nvPr/>
        </p:nvSpPr>
        <p:spPr>
          <a:xfrm>
            <a:off x="9630132" y="4636532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0A081B"/>
          </a:solidFill>
          <a:ln w="30480">
            <a:solidFill>
              <a:srgbClr val="29DDDA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2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43242" y="4708446"/>
            <a:ext cx="329089" cy="411480"/>
          </a:xfrm>
          <a:prstGeom prst="rect">
            <a:avLst/>
          </a:prstGeom>
        </p:spPr>
      </p:pic>
      <p:sp>
        <p:nvSpPr>
          <p:cNvPr id="25" name="Text 17"/>
          <p:cNvSpPr/>
          <p:nvPr/>
        </p:nvSpPr>
        <p:spPr>
          <a:xfrm>
            <a:off x="10432375" y="4636532"/>
            <a:ext cx="3333988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Arial" panose="020B0604020202020204" pitchFamily="34" charset="0"/>
                <a:ea typeface="Spline Sans Bold" pitchFamily="34" charset="-122"/>
                <a:cs typeface="Arial" panose="020B0604020202020204" pitchFamily="34" charset="0"/>
              </a:rPr>
              <a:t>Improved Customer Experience:</a:t>
            </a:r>
            <a:endParaRPr lang="en-US" sz="21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Text 18"/>
          <p:cNvSpPr/>
          <p:nvPr/>
        </p:nvSpPr>
        <p:spPr>
          <a:xfrm>
            <a:off x="10432375" y="5470446"/>
            <a:ext cx="3333988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Arial" panose="020B0604020202020204" pitchFamily="34" charset="0"/>
                <a:ea typeface="Barlow" pitchFamily="34" charset="-122"/>
                <a:cs typeface="Arial" panose="020B0604020202020204" pitchFamily="34" charset="0"/>
              </a:rPr>
              <a:t>Online ordering, table booking and menu browsing.</a:t>
            </a:r>
            <a:endParaRPr lang="en-US" sz="1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 19"/>
          <p:cNvSpPr/>
          <p:nvPr/>
        </p:nvSpPr>
        <p:spPr>
          <a:xfrm>
            <a:off x="10432375" y="6408658"/>
            <a:ext cx="3333988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Arial" panose="020B0604020202020204" pitchFamily="34" charset="0"/>
                <a:ea typeface="Barlow" pitchFamily="34" charset="-122"/>
                <a:cs typeface="Arial" panose="020B0604020202020204" pitchFamily="34" charset="0"/>
              </a:rPr>
              <a:t>Automated payment: faster, contactless service.</a:t>
            </a:r>
            <a:endParaRPr lang="en-US" sz="1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1" name="Kép 30">
            <a:extLst>
              <a:ext uri="{FF2B5EF4-FFF2-40B4-BE49-F238E27FC236}">
                <a16:creationId xmlns:a16="http://schemas.microsoft.com/office/drawing/2014/main" id="{17423C46-8418-B251-6166-290F0735DBB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753975" y="7591425"/>
            <a:ext cx="1876425" cy="63817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197412"/>
            <a:ext cx="4053840" cy="4114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3600" b="1" dirty="0">
                <a:solidFill>
                  <a:srgbClr val="F0FCFF"/>
                </a:solidFill>
                <a:latin typeface="Arial" panose="020B0604020202020204" pitchFamily="34" charset="0"/>
                <a:ea typeface="Spline Sans Bold" pitchFamily="34" charset="-122"/>
                <a:cs typeface="Arial" panose="020B0604020202020204" pitchFamily="34" charset="0"/>
              </a:rPr>
              <a:t>Used technologies</a:t>
            </a: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037" y="2102644"/>
            <a:ext cx="617220" cy="61722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64037" y="2966680"/>
            <a:ext cx="3291840" cy="4114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550" b="1" dirty="0">
                <a:solidFill>
                  <a:srgbClr val="E0E4E6"/>
                </a:solidFill>
                <a:latin typeface="Arial" panose="020B0604020202020204" pitchFamily="34" charset="0"/>
                <a:ea typeface="Spline Sans Bold" pitchFamily="34" charset="-122"/>
                <a:cs typeface="Arial" panose="020B0604020202020204" pitchFamily="34" charset="0"/>
              </a:rPr>
              <a:t>Front End</a:t>
            </a:r>
            <a:endParaRPr lang="en-US" sz="25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864037" y="3526274"/>
            <a:ext cx="4053840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Arial" panose="020B0604020202020204" pitchFamily="34" charset="0"/>
                <a:ea typeface="Barlow" pitchFamily="34" charset="-122"/>
                <a:cs typeface="Arial" panose="020B0604020202020204" pitchFamily="34" charset="0"/>
              </a:rPr>
              <a:t>The following technologies are used for the user interface development:</a:t>
            </a:r>
            <a:endParaRPr lang="en-US" sz="1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864037" y="4464487"/>
            <a:ext cx="405384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Arial" panose="020B0604020202020204" pitchFamily="34" charset="0"/>
                <a:ea typeface="Barlow" pitchFamily="34" charset="-122"/>
                <a:cs typeface="Arial" panose="020B0604020202020204" pitchFamily="34" charset="0"/>
              </a:rPr>
              <a:t>• HTML</a:t>
            </a:r>
            <a:endParaRPr lang="en-US" sz="1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864037" y="5007650"/>
            <a:ext cx="405384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Arial" panose="020B0604020202020204" pitchFamily="34" charset="0"/>
                <a:ea typeface="Barlow" pitchFamily="34" charset="-122"/>
                <a:cs typeface="Arial" panose="020B0604020202020204" pitchFamily="34" charset="0"/>
              </a:rPr>
              <a:t>• CSS</a:t>
            </a:r>
            <a:endParaRPr lang="en-US" sz="1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864037" y="5550813"/>
            <a:ext cx="405384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Arial" panose="020B0604020202020204" pitchFamily="34" charset="0"/>
                <a:ea typeface="Barlow" pitchFamily="34" charset="-122"/>
                <a:cs typeface="Arial" panose="020B0604020202020204" pitchFamily="34" charset="0"/>
              </a:rPr>
              <a:t>• Vue.js (v5.0.8)</a:t>
            </a:r>
            <a:endParaRPr lang="en-US" sz="1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864037" y="6093976"/>
            <a:ext cx="405384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Arial" panose="020B0604020202020204" pitchFamily="34" charset="0"/>
                <a:ea typeface="Barlow" pitchFamily="34" charset="-122"/>
                <a:cs typeface="Arial" panose="020B0604020202020204" pitchFamily="34" charset="0"/>
              </a:rPr>
              <a:t>• Tailwind CSS (v3.4.13)</a:t>
            </a:r>
            <a:endParaRPr lang="en-US" sz="1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864037" y="6637139"/>
            <a:ext cx="405384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Arial" panose="020B0604020202020204" pitchFamily="34" charset="0"/>
                <a:ea typeface="Barlow" pitchFamily="34" charset="-122"/>
                <a:cs typeface="Arial" panose="020B0604020202020204" pitchFamily="34" charset="0"/>
              </a:rPr>
              <a:t>• NPM (v10.9.0)</a:t>
            </a:r>
            <a:endParaRPr lang="en-US" sz="1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8161" y="2102644"/>
            <a:ext cx="617220" cy="617220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5288161" y="2966680"/>
            <a:ext cx="3291840" cy="4114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550" b="1" dirty="0">
                <a:solidFill>
                  <a:srgbClr val="E0E4E6"/>
                </a:solidFill>
                <a:latin typeface="Arial" panose="020B0604020202020204" pitchFamily="34" charset="0"/>
                <a:ea typeface="Spline Sans Bold" pitchFamily="34" charset="-122"/>
                <a:cs typeface="Arial" panose="020B0604020202020204" pitchFamily="34" charset="0"/>
              </a:rPr>
              <a:t>Back End</a:t>
            </a:r>
            <a:endParaRPr lang="en-US" sz="25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 9"/>
          <p:cNvSpPr/>
          <p:nvPr/>
        </p:nvSpPr>
        <p:spPr>
          <a:xfrm>
            <a:off x="5288161" y="3526274"/>
            <a:ext cx="4053959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Arial" panose="020B0604020202020204" pitchFamily="34" charset="0"/>
                <a:ea typeface="Barlow" pitchFamily="34" charset="-122"/>
                <a:cs typeface="Arial" panose="020B0604020202020204" pitchFamily="34" charset="0"/>
              </a:rPr>
              <a:t>The server-side logic and API development is done using the following technologies:</a:t>
            </a:r>
            <a:endParaRPr lang="en-US" sz="1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 10"/>
          <p:cNvSpPr/>
          <p:nvPr/>
        </p:nvSpPr>
        <p:spPr>
          <a:xfrm>
            <a:off x="5288161" y="4859536"/>
            <a:ext cx="4053959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Arial" panose="020B0604020202020204" pitchFamily="34" charset="0"/>
                <a:ea typeface="Barlow" pitchFamily="34" charset="-122"/>
                <a:cs typeface="Arial" panose="020B0604020202020204" pitchFamily="34" charset="0"/>
              </a:rPr>
              <a:t>• JavaScript</a:t>
            </a:r>
            <a:endParaRPr lang="en-US" sz="1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 11"/>
          <p:cNvSpPr/>
          <p:nvPr/>
        </p:nvSpPr>
        <p:spPr>
          <a:xfrm>
            <a:off x="5288161" y="5402699"/>
            <a:ext cx="4053959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Arial" panose="020B0604020202020204" pitchFamily="34" charset="0"/>
                <a:ea typeface="Barlow" pitchFamily="34" charset="-122"/>
                <a:cs typeface="Arial" panose="020B0604020202020204" pitchFamily="34" charset="0"/>
              </a:rPr>
              <a:t>• Node.js (v20.17.0)</a:t>
            </a:r>
            <a:endParaRPr lang="en-US" sz="1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 12"/>
          <p:cNvSpPr/>
          <p:nvPr/>
        </p:nvSpPr>
        <p:spPr>
          <a:xfrm>
            <a:off x="5288161" y="5945862"/>
            <a:ext cx="4053959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Arial" panose="020B0604020202020204" pitchFamily="34" charset="0"/>
                <a:ea typeface="Barlow" pitchFamily="34" charset="-122"/>
                <a:cs typeface="Arial" panose="020B0604020202020204" pitchFamily="34" charset="0"/>
              </a:rPr>
              <a:t>• Express.js (v4.21.1)</a:t>
            </a:r>
            <a:endParaRPr lang="en-US" sz="1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 13"/>
          <p:cNvSpPr/>
          <p:nvPr/>
        </p:nvSpPr>
        <p:spPr>
          <a:xfrm>
            <a:off x="5288161" y="6489025"/>
            <a:ext cx="4053959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Arial" panose="020B0604020202020204" pitchFamily="34" charset="0"/>
                <a:ea typeface="Barlow" pitchFamily="34" charset="-122"/>
                <a:cs typeface="Arial" panose="020B0604020202020204" pitchFamily="34" charset="0"/>
              </a:rPr>
              <a:t>• NPM (v10.9.0)</a:t>
            </a:r>
            <a:endParaRPr lang="en-US" sz="1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2404" y="2102644"/>
            <a:ext cx="617220" cy="617220"/>
          </a:xfrm>
          <a:prstGeom prst="rect">
            <a:avLst/>
          </a:prstGeom>
        </p:spPr>
      </p:pic>
      <p:sp>
        <p:nvSpPr>
          <p:cNvPr id="19" name="Text 14"/>
          <p:cNvSpPr/>
          <p:nvPr/>
        </p:nvSpPr>
        <p:spPr>
          <a:xfrm>
            <a:off x="9712404" y="2966680"/>
            <a:ext cx="3291840" cy="4114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550" b="1" dirty="0">
                <a:solidFill>
                  <a:srgbClr val="E0E4E6"/>
                </a:solidFill>
                <a:latin typeface="Arial" panose="020B0604020202020204" pitchFamily="34" charset="0"/>
                <a:ea typeface="Spline Sans Bold" pitchFamily="34" charset="-122"/>
                <a:cs typeface="Arial" panose="020B0604020202020204" pitchFamily="34" charset="0"/>
              </a:rPr>
              <a:t>Database</a:t>
            </a:r>
            <a:endParaRPr lang="en-US" sz="25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 15"/>
          <p:cNvSpPr/>
          <p:nvPr/>
        </p:nvSpPr>
        <p:spPr>
          <a:xfrm>
            <a:off x="9712404" y="3526274"/>
            <a:ext cx="4053840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Arial" panose="020B0604020202020204" pitchFamily="34" charset="0"/>
                <a:ea typeface="Barlow" pitchFamily="34" charset="-122"/>
                <a:cs typeface="Arial" panose="020B0604020202020204" pitchFamily="34" charset="0"/>
              </a:rPr>
              <a:t>The application's data management and storage is done using a MySQL-based database:</a:t>
            </a:r>
            <a:endParaRPr lang="en-US" sz="1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 16"/>
          <p:cNvSpPr/>
          <p:nvPr/>
        </p:nvSpPr>
        <p:spPr>
          <a:xfrm>
            <a:off x="9712404" y="4859536"/>
            <a:ext cx="405384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Arial" panose="020B0604020202020204" pitchFamily="34" charset="0"/>
                <a:ea typeface="Barlow" pitchFamily="34" charset="-122"/>
                <a:cs typeface="Arial" panose="020B0604020202020204" pitchFamily="34" charset="0"/>
              </a:rPr>
              <a:t>• XAMPP Control Panel (v3.3.0)</a:t>
            </a:r>
            <a:endParaRPr lang="en-US" sz="1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 17"/>
          <p:cNvSpPr/>
          <p:nvPr/>
        </p:nvSpPr>
        <p:spPr>
          <a:xfrm>
            <a:off x="9712404" y="5402699"/>
            <a:ext cx="405384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Arial" panose="020B0604020202020204" pitchFamily="34" charset="0"/>
                <a:ea typeface="Barlow" pitchFamily="34" charset="-122"/>
                <a:cs typeface="Arial" panose="020B0604020202020204" pitchFamily="34" charset="0"/>
              </a:rPr>
              <a:t>• MySQL (10.4.32-MariaDB</a:t>
            </a:r>
            <a:endParaRPr lang="en-US" sz="1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" name="Kép 23">
            <a:extLst>
              <a:ext uri="{FF2B5EF4-FFF2-40B4-BE49-F238E27FC236}">
                <a16:creationId xmlns:a16="http://schemas.microsoft.com/office/drawing/2014/main" id="{2DCC8477-7487-797E-32F8-F6B2C88B76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53975" y="7493506"/>
            <a:ext cx="1876425" cy="63817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8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1"/>
          <p:cNvSpPr/>
          <p:nvPr/>
        </p:nvSpPr>
        <p:spPr>
          <a:xfrm>
            <a:off x="864037" y="852368"/>
            <a:ext cx="11749445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Arial" panose="020B0604020202020204" pitchFamily="34" charset="0"/>
                <a:ea typeface="Spline Sans Bold" pitchFamily="34" charset="-122"/>
                <a:cs typeface="Arial" panose="020B0604020202020204" pitchFamily="34" charset="0"/>
              </a:rPr>
              <a:t>More detailed presentation of the programme</a:t>
            </a:r>
            <a:endParaRPr lang="en-US" sz="4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4478" y="3506629"/>
            <a:ext cx="7741325" cy="7741325"/>
          </a:xfrm>
          <a:prstGeom prst="rect">
            <a:avLst/>
          </a:prstGeom>
        </p:spPr>
      </p:pic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24720" y="6005870"/>
            <a:ext cx="416600" cy="520779"/>
          </a:xfrm>
          <a:prstGeom prst="rect">
            <a:avLst/>
          </a:prstGeom>
        </p:spPr>
      </p:pic>
      <p:pic>
        <p:nvPicPr>
          <p:cNvPr id="7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44478" y="3506629"/>
            <a:ext cx="7741325" cy="7741325"/>
          </a:xfrm>
          <a:prstGeom prst="rect">
            <a:avLst/>
          </a:prstGeom>
        </p:spPr>
      </p:pic>
      <p:pic>
        <p:nvPicPr>
          <p:cNvPr id="8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95749" y="4434840"/>
            <a:ext cx="416600" cy="520779"/>
          </a:xfrm>
          <a:prstGeom prst="rect">
            <a:avLst/>
          </a:prstGeom>
        </p:spPr>
      </p:pic>
      <p:pic>
        <p:nvPicPr>
          <p:cNvPr id="9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44478" y="3506629"/>
            <a:ext cx="7741325" cy="7741325"/>
          </a:xfrm>
          <a:prstGeom prst="rect">
            <a:avLst/>
          </a:prstGeom>
        </p:spPr>
      </p:pic>
      <p:pic>
        <p:nvPicPr>
          <p:cNvPr id="10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17575" y="4434840"/>
            <a:ext cx="416600" cy="520779"/>
          </a:xfrm>
          <a:prstGeom prst="rect">
            <a:avLst/>
          </a:prstGeom>
        </p:spPr>
      </p:pic>
      <p:pic>
        <p:nvPicPr>
          <p:cNvPr id="11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44478" y="3506629"/>
            <a:ext cx="7741325" cy="7741325"/>
          </a:xfrm>
          <a:prstGeom prst="rect">
            <a:avLst/>
          </a:prstGeom>
        </p:spPr>
      </p:pic>
      <p:pic>
        <p:nvPicPr>
          <p:cNvPr id="12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788604" y="6005870"/>
            <a:ext cx="416600" cy="520779"/>
          </a:xfrm>
          <a:prstGeom prst="rect">
            <a:avLst/>
          </a:prstGeom>
        </p:spPr>
      </p:pic>
      <p:sp>
        <p:nvSpPr>
          <p:cNvPr id="13" name="Text 2"/>
          <p:cNvSpPr/>
          <p:nvPr/>
        </p:nvSpPr>
        <p:spPr>
          <a:xfrm>
            <a:off x="864037" y="2427446"/>
            <a:ext cx="2947868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0FCFF"/>
                </a:solidFill>
                <a:latin typeface="Arial" panose="020B0604020202020204" pitchFamily="34" charset="0"/>
                <a:ea typeface="Spline Sans Bold" pitchFamily="34" charset="-122"/>
                <a:cs typeface="Arial" panose="020B0604020202020204" pitchFamily="34" charset="0"/>
              </a:rPr>
              <a:t>Home page and Navigation</a:t>
            </a:r>
            <a:endParaRPr lang="en-US" sz="21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 3"/>
          <p:cNvSpPr/>
          <p:nvPr/>
        </p:nvSpPr>
        <p:spPr>
          <a:xfrm>
            <a:off x="864037" y="3261360"/>
            <a:ext cx="2947868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Arial" panose="020B0604020202020204" pitchFamily="34" charset="0"/>
                <a:ea typeface="Barlow" pitchFamily="34" charset="-122"/>
                <a:cs typeface="Arial" panose="020B0604020202020204" pitchFamily="34" charset="0"/>
              </a:rPr>
              <a:t>Functions accessible through the navigation menu (for administrators).</a:t>
            </a:r>
            <a:endParaRPr lang="en-US" sz="1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 4"/>
          <p:cNvSpPr/>
          <p:nvPr/>
        </p:nvSpPr>
        <p:spPr>
          <a:xfrm>
            <a:off x="4239220" y="1908453"/>
            <a:ext cx="2833687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0FCFF"/>
                </a:solidFill>
                <a:latin typeface="Arial" panose="020B0604020202020204" pitchFamily="34" charset="0"/>
                <a:ea typeface="Spline Sans Bold" pitchFamily="34" charset="-122"/>
                <a:cs typeface="Arial" panose="020B0604020202020204" pitchFamily="34" charset="0"/>
              </a:rPr>
              <a:t>Booking Management</a:t>
            </a:r>
            <a:endParaRPr lang="en-US" sz="21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 5"/>
          <p:cNvSpPr/>
          <p:nvPr/>
        </p:nvSpPr>
        <p:spPr>
          <a:xfrm>
            <a:off x="4182189" y="2399467"/>
            <a:ext cx="2947868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Arial" panose="020B0604020202020204" pitchFamily="34" charset="0"/>
                <a:ea typeface="Barlow" pitchFamily="34" charset="-122"/>
                <a:cs typeface="Arial" panose="020B0604020202020204" pitchFamily="34" charset="0"/>
              </a:rPr>
              <a:t>Simple and efficient booking management.</a:t>
            </a:r>
            <a:endParaRPr lang="en-US" sz="1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 6"/>
          <p:cNvSpPr/>
          <p:nvPr/>
        </p:nvSpPr>
        <p:spPr>
          <a:xfrm>
            <a:off x="7668697" y="2303502"/>
            <a:ext cx="261116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0FCFF"/>
                </a:solidFill>
                <a:latin typeface="Arial" panose="020B0604020202020204" pitchFamily="34" charset="0"/>
                <a:ea typeface="Spline Sans Bold" pitchFamily="34" charset="-122"/>
                <a:cs typeface="Arial" panose="020B0604020202020204" pitchFamily="34" charset="0"/>
              </a:rPr>
              <a:t>Login</a:t>
            </a:r>
            <a:endParaRPr lang="en-US" sz="21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 7"/>
          <p:cNvSpPr/>
          <p:nvPr/>
        </p:nvSpPr>
        <p:spPr>
          <a:xfrm>
            <a:off x="7668697" y="2794516"/>
            <a:ext cx="261116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Arial" panose="020B0604020202020204" pitchFamily="34" charset="0"/>
                <a:ea typeface="Barlow" pitchFamily="34" charset="-122"/>
                <a:cs typeface="Arial" panose="020B0604020202020204" pitchFamily="34" charset="0"/>
              </a:rPr>
              <a:t>User login to the system.</a:t>
            </a:r>
            <a:endParaRPr lang="en-US" sz="1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 8"/>
          <p:cNvSpPr/>
          <p:nvPr/>
        </p:nvSpPr>
        <p:spPr>
          <a:xfrm>
            <a:off x="10920770" y="3165396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0FCFF"/>
                </a:solidFill>
                <a:latin typeface="Arial" panose="020B0604020202020204" pitchFamily="34" charset="0"/>
                <a:ea typeface="Spline Sans Bold" pitchFamily="34" charset="-122"/>
                <a:cs typeface="Arial" panose="020B0604020202020204" pitchFamily="34" charset="0"/>
              </a:rPr>
              <a:t>Order Management</a:t>
            </a:r>
            <a:endParaRPr lang="en-US" sz="21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 9"/>
          <p:cNvSpPr/>
          <p:nvPr/>
        </p:nvSpPr>
        <p:spPr>
          <a:xfrm>
            <a:off x="10818495" y="3656409"/>
            <a:ext cx="2947868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Arial" panose="020B0604020202020204" pitchFamily="34" charset="0"/>
                <a:ea typeface="Barlow" pitchFamily="34" charset="-122"/>
                <a:cs typeface="Arial" panose="020B0604020202020204" pitchFamily="34" charset="0"/>
              </a:rPr>
              <a:t>Efficient management of orders.</a:t>
            </a:r>
            <a:endParaRPr lang="en-US" sz="1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939472"/>
            <a:ext cx="918964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Arial" panose="020B0604020202020204" pitchFamily="34" charset="0"/>
              </a:rPr>
              <a:t>Program Functions - Job Roles</a:t>
            </a:r>
            <a:endParaRPr lang="en-US" sz="4300" dirty="0"/>
          </a:p>
        </p:txBody>
      </p:sp>
      <p:sp>
        <p:nvSpPr>
          <p:cNvPr id="3" name="Shape 1"/>
          <p:cNvSpPr/>
          <p:nvPr/>
        </p:nvSpPr>
        <p:spPr>
          <a:xfrm>
            <a:off x="864037" y="2149793"/>
            <a:ext cx="6327815" cy="1835706"/>
          </a:xfrm>
          <a:prstGeom prst="roundRect">
            <a:avLst>
              <a:gd name="adj" fmla="val 20174"/>
            </a:avLst>
          </a:prstGeom>
          <a:solidFill>
            <a:srgbClr val="0A081B"/>
          </a:solidFill>
          <a:ln w="30480">
            <a:solidFill>
              <a:srgbClr val="16FFBB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1141333" y="2427089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Arial" panose="020B0604020202020204" pitchFamily="34" charset="0"/>
              </a:rPr>
              <a:t>Administrator</a:t>
            </a:r>
            <a:endParaRPr lang="en-US" sz="2150" dirty="0"/>
          </a:p>
        </p:txBody>
      </p:sp>
      <p:sp>
        <p:nvSpPr>
          <p:cNvPr id="5" name="Text 3"/>
          <p:cNvSpPr/>
          <p:nvPr/>
        </p:nvSpPr>
        <p:spPr>
          <a:xfrm>
            <a:off x="1141333" y="2918103"/>
            <a:ext cx="5773222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Arial" panose="020B0604020202020204" pitchFamily="34" charset="0"/>
              </a:rPr>
              <a:t>Full access to all functions and pages of the application.</a:t>
            </a:r>
            <a:endParaRPr lang="en-US" sz="1900" dirty="0"/>
          </a:p>
        </p:txBody>
      </p:sp>
      <p:sp>
        <p:nvSpPr>
          <p:cNvPr id="6" name="Shape 4"/>
          <p:cNvSpPr/>
          <p:nvPr/>
        </p:nvSpPr>
        <p:spPr>
          <a:xfrm>
            <a:off x="7438668" y="2149793"/>
            <a:ext cx="6327815" cy="1835706"/>
          </a:xfrm>
          <a:prstGeom prst="roundRect">
            <a:avLst>
              <a:gd name="adj" fmla="val 20174"/>
            </a:avLst>
          </a:prstGeom>
          <a:solidFill>
            <a:srgbClr val="0A081B"/>
          </a:solidFill>
          <a:ln w="30480">
            <a:solidFill>
              <a:srgbClr val="29DDDA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 5"/>
          <p:cNvSpPr/>
          <p:nvPr/>
        </p:nvSpPr>
        <p:spPr>
          <a:xfrm>
            <a:off x="7715964" y="2427089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Arial" panose="020B0604020202020204" pitchFamily="34" charset="0"/>
              </a:rPr>
              <a:t>Chef</a:t>
            </a:r>
            <a:endParaRPr lang="en-US" sz="2150" dirty="0"/>
          </a:p>
        </p:txBody>
      </p:sp>
      <p:sp>
        <p:nvSpPr>
          <p:cNvPr id="8" name="Text 6"/>
          <p:cNvSpPr/>
          <p:nvPr/>
        </p:nvSpPr>
        <p:spPr>
          <a:xfrm>
            <a:off x="7715964" y="2918103"/>
            <a:ext cx="5773222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Arial" panose="020B0604020202020204" pitchFamily="34" charset="0"/>
              </a:rPr>
              <a:t>Access to functions related to kitchen operations and menu management.</a:t>
            </a:r>
            <a:endParaRPr lang="en-US" sz="1900" dirty="0"/>
          </a:p>
        </p:txBody>
      </p:sp>
      <p:sp>
        <p:nvSpPr>
          <p:cNvPr id="9" name="Shape 7"/>
          <p:cNvSpPr/>
          <p:nvPr/>
        </p:nvSpPr>
        <p:spPr>
          <a:xfrm>
            <a:off x="864037" y="4232315"/>
            <a:ext cx="6327815" cy="1835706"/>
          </a:xfrm>
          <a:prstGeom prst="roundRect">
            <a:avLst>
              <a:gd name="adj" fmla="val 20174"/>
            </a:avLst>
          </a:prstGeom>
          <a:solidFill>
            <a:srgbClr val="0A081B"/>
          </a:solidFill>
          <a:ln w="30480">
            <a:solidFill>
              <a:srgbClr val="37A7E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0" name="Text 8"/>
          <p:cNvSpPr/>
          <p:nvPr/>
        </p:nvSpPr>
        <p:spPr>
          <a:xfrm>
            <a:off x="1141333" y="4509611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Arial" panose="020B0604020202020204" pitchFamily="34" charset="0"/>
              </a:rPr>
              <a:t>Server, waiter/waitress</a:t>
            </a:r>
            <a:endParaRPr lang="en-US" sz="2150" dirty="0"/>
          </a:p>
        </p:txBody>
      </p:sp>
      <p:sp>
        <p:nvSpPr>
          <p:cNvPr id="11" name="Text 9"/>
          <p:cNvSpPr/>
          <p:nvPr/>
        </p:nvSpPr>
        <p:spPr>
          <a:xfrm>
            <a:off x="1141333" y="5000625"/>
            <a:ext cx="5773222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Arial" panose="020B0604020202020204" pitchFamily="34" charset="0"/>
              </a:rPr>
              <a:t>Access to table management, order taking.</a:t>
            </a:r>
            <a:endParaRPr lang="en-US" sz="1900" dirty="0"/>
          </a:p>
        </p:txBody>
      </p:sp>
      <p:sp>
        <p:nvSpPr>
          <p:cNvPr id="12" name="Shape 10"/>
          <p:cNvSpPr/>
          <p:nvPr/>
        </p:nvSpPr>
        <p:spPr>
          <a:xfrm>
            <a:off x="7438668" y="4232315"/>
            <a:ext cx="6327815" cy="1835706"/>
          </a:xfrm>
          <a:prstGeom prst="roundRect">
            <a:avLst>
              <a:gd name="adj" fmla="val 20174"/>
            </a:avLst>
          </a:prstGeom>
          <a:solidFill>
            <a:srgbClr val="0A081B"/>
          </a:solidFill>
          <a:ln w="30480">
            <a:solidFill>
              <a:srgbClr val="16FFBB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3" name="Text 11"/>
          <p:cNvSpPr/>
          <p:nvPr/>
        </p:nvSpPr>
        <p:spPr>
          <a:xfrm>
            <a:off x="7715964" y="4509611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Arial" panose="020B0604020202020204" pitchFamily="34" charset="0"/>
              </a:rPr>
              <a:t>Cashier</a:t>
            </a:r>
            <a:endParaRPr lang="en-US" sz="2150" dirty="0"/>
          </a:p>
        </p:txBody>
      </p:sp>
      <p:sp>
        <p:nvSpPr>
          <p:cNvPr id="14" name="Text 12"/>
          <p:cNvSpPr/>
          <p:nvPr/>
        </p:nvSpPr>
        <p:spPr>
          <a:xfrm>
            <a:off x="7715964" y="5000625"/>
            <a:ext cx="5773222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Arial" panose="020B0604020202020204" pitchFamily="34" charset="0"/>
              </a:rPr>
              <a:t>Manage and execute billing orders, take payments.</a:t>
            </a:r>
            <a:endParaRPr lang="en-US" sz="1900" dirty="0"/>
          </a:p>
        </p:txBody>
      </p:sp>
      <p:sp>
        <p:nvSpPr>
          <p:cNvPr id="15" name="Text 13"/>
          <p:cNvSpPr/>
          <p:nvPr/>
        </p:nvSpPr>
        <p:spPr>
          <a:xfrm>
            <a:off x="864037" y="6345674"/>
            <a:ext cx="129023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Arial" panose="020B0604020202020204" pitchFamily="34" charset="0"/>
              </a:rPr>
              <a:t>The accounts associated with the job roles (except for the administrator) can only access the pages and functions related to their respective job roles in the application.</a:t>
            </a:r>
            <a:endParaRPr lang="en-US" sz="1900" dirty="0"/>
          </a:p>
        </p:txBody>
      </p:sp>
      <p:pic>
        <p:nvPicPr>
          <p:cNvPr id="17" name="Kép 16">
            <a:extLst>
              <a:ext uri="{FF2B5EF4-FFF2-40B4-BE49-F238E27FC236}">
                <a16:creationId xmlns:a16="http://schemas.microsoft.com/office/drawing/2014/main" id="{86593D24-C603-76FE-BE14-BDEEA8106C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53975" y="7591425"/>
            <a:ext cx="1876425" cy="63817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872258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Arial" panose="020B0604020202020204" pitchFamily="34" charset="0"/>
                <a:ea typeface="Spline Sans Bold" pitchFamily="34" charset="-122"/>
                <a:cs typeface="Arial" panose="020B0604020202020204" pitchFamily="34" charset="0"/>
              </a:rPr>
              <a:t>Key components for authentication</a:t>
            </a:r>
            <a:endParaRPr lang="en-US" sz="4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864037" y="3175159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0FCFF"/>
                </a:solidFill>
                <a:latin typeface="Arial" panose="020B0604020202020204" pitchFamily="34" charset="0"/>
                <a:ea typeface="Spline Sans Bold" pitchFamily="34" charset="-122"/>
                <a:cs typeface="Arial" panose="020B0604020202020204" pitchFamily="34" charset="0"/>
              </a:rPr>
              <a:t>Registration</a:t>
            </a:r>
            <a:endParaRPr lang="en-US" sz="21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864037" y="3764875"/>
            <a:ext cx="3898821" cy="19752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Arial" panose="020B0604020202020204" pitchFamily="34" charset="0"/>
                <a:ea typeface="Barlow" pitchFamily="34" charset="-122"/>
                <a:cs typeface="Arial" panose="020B0604020202020204" pitchFamily="34" charset="0"/>
              </a:rPr>
              <a:t>The registration function creates a new user, all data defined by the administrator, and then securely stores the password using a hashing method in the database.</a:t>
            </a:r>
            <a:endParaRPr lang="en-US" sz="1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5372695" y="3175159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0FCFF"/>
                </a:solidFill>
                <a:latin typeface="Arial" panose="020B0604020202020204" pitchFamily="34" charset="0"/>
                <a:ea typeface="Spline Sans Bold" pitchFamily="34" charset="-122"/>
                <a:cs typeface="Arial" panose="020B0604020202020204" pitchFamily="34" charset="0"/>
              </a:rPr>
              <a:t>Login</a:t>
            </a:r>
            <a:endParaRPr lang="en-US" sz="21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5372695" y="3764875"/>
            <a:ext cx="3898821" cy="19752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Arial" panose="020B0604020202020204" pitchFamily="34" charset="0"/>
                <a:ea typeface="Barlow" pitchFamily="34" charset="-122"/>
                <a:cs typeface="Arial" panose="020B0604020202020204" pitchFamily="34" charset="0"/>
              </a:rPr>
              <a:t>The login function first checks if there is a valid session. If not, it verifies the user's credentials, generates a JSON Web Token, and stores it in cookies.</a:t>
            </a:r>
            <a:endParaRPr lang="en-US" sz="1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9881354" y="3175159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0FCFF"/>
                </a:solidFill>
                <a:latin typeface="Arial" panose="020B0604020202020204" pitchFamily="34" charset="0"/>
                <a:ea typeface="Spline Sans Bold" pitchFamily="34" charset="-122"/>
                <a:cs typeface="Arial" panose="020B0604020202020204" pitchFamily="34" charset="0"/>
              </a:rPr>
              <a:t>Logout</a:t>
            </a:r>
            <a:endParaRPr lang="en-US" sz="21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9881354" y="3764875"/>
            <a:ext cx="3898821" cy="23702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Arial" panose="020B0604020202020204" pitchFamily="34" charset="0"/>
                <a:ea typeface="Barlow" pitchFamily="34" charset="-122"/>
                <a:cs typeface="Arial" panose="020B0604020202020204" pitchFamily="34" charset="0"/>
              </a:rPr>
              <a:t>The logout function deletes the user's session thus logging them out of the system and redirects them to the login page.</a:t>
            </a:r>
            <a:endParaRPr lang="en-US" sz="1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Kép 9">
            <a:extLst>
              <a:ext uri="{FF2B5EF4-FFF2-40B4-BE49-F238E27FC236}">
                <a16:creationId xmlns:a16="http://schemas.microsoft.com/office/drawing/2014/main" id="{173B2AE0-F6FE-E260-32D4-E3CFA3D267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53975" y="7483457"/>
            <a:ext cx="1876425" cy="63817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827681" y="111120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400"/>
              </a:lnSpc>
            </a:pPr>
            <a:r>
              <a:rPr lang="en-US" sz="4300" b="1" dirty="0">
                <a:solidFill>
                  <a:srgbClr val="F0FCFF"/>
                </a:solidFill>
                <a:latin typeface="Arial"/>
                <a:ea typeface="Spline Sans Bold"/>
                <a:cs typeface="Arial"/>
              </a:rPr>
              <a:t>Code details </a:t>
            </a:r>
            <a:endParaRPr lang="en-US" sz="4300" b="1" dirty="0">
              <a:solidFill>
                <a:srgbClr val="F0FCFF"/>
              </a:solidFill>
              <a:latin typeface="Arial" panose="020B0604020202020204" pitchFamily="34" charset="0"/>
              <a:ea typeface="Spline Sans Bold"/>
              <a:cs typeface="Arial" panose="020B060402020202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864037" y="4506992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endParaRPr lang="en-US" sz="1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B60A530F-3F5F-3302-B760-4090901559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53975" y="7591425"/>
            <a:ext cx="1876425" cy="638175"/>
          </a:xfrm>
          <a:prstGeom prst="rect">
            <a:avLst/>
          </a:prstGeom>
        </p:spPr>
      </p:pic>
      <p:pic>
        <p:nvPicPr>
          <p:cNvPr id="7" name="Kép 6" descr="A képen szöveg, képernyőkép, képernyő látható&#10;&#10;Lehet, hogy az AI által létrehozott tartalom helytelen.">
            <a:extLst>
              <a:ext uri="{FF2B5EF4-FFF2-40B4-BE49-F238E27FC236}">
                <a16:creationId xmlns:a16="http://schemas.microsoft.com/office/drawing/2014/main" id="{CFDD38C5-C1F1-A9C5-475D-2DDABAB75A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065" y="1388814"/>
            <a:ext cx="7296150" cy="3314700"/>
          </a:xfrm>
          <a:prstGeom prst="rect">
            <a:avLst/>
          </a:prstGeom>
        </p:spPr>
      </p:pic>
      <p:sp>
        <p:nvSpPr>
          <p:cNvPr id="8" name="Szövegdoboz 7">
            <a:extLst>
              <a:ext uri="{FF2B5EF4-FFF2-40B4-BE49-F238E27FC236}">
                <a16:creationId xmlns:a16="http://schemas.microsoft.com/office/drawing/2014/main" id="{9A14C63E-3AE7-D05C-1C91-7452195DD4DD}"/>
              </a:ext>
            </a:extLst>
          </p:cNvPr>
          <p:cNvSpPr txBox="1"/>
          <p:nvPr/>
        </p:nvSpPr>
        <p:spPr>
          <a:xfrm>
            <a:off x="359352" y="992967"/>
            <a:ext cx="278219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hu-HU" b="1" dirty="0" err="1">
                <a:solidFill>
                  <a:schemeClr val="bg1"/>
                </a:solidFill>
                <a:latin typeface="Consolas"/>
              </a:rPr>
              <a:t>checkTokenMiddleware</a:t>
            </a:r>
            <a:endParaRPr lang="hu-HU" dirty="0" err="1">
              <a:solidFill>
                <a:schemeClr val="bg1"/>
              </a:solidFill>
              <a:ea typeface="Calibri"/>
              <a:cs typeface="Calibri"/>
            </a:endParaRPr>
          </a:p>
          <a:p>
            <a:pPr algn="l"/>
            <a:endParaRPr lang="hu-HU" dirty="0">
              <a:solidFill>
                <a:schemeClr val="bg1"/>
              </a:solidFill>
              <a:ea typeface="Calibri"/>
              <a:cs typeface="Calibri"/>
            </a:endParaRPr>
          </a:p>
        </p:txBody>
      </p:sp>
      <p:pic>
        <p:nvPicPr>
          <p:cNvPr id="9" name="Kép 8" descr="A képen szöveg, képernyőkép, szoftver, képernyő látható&#10;&#10;Lehet, hogy az AI által létrehozott tartalom helytelen.">
            <a:extLst>
              <a:ext uri="{FF2B5EF4-FFF2-40B4-BE49-F238E27FC236}">
                <a16:creationId xmlns:a16="http://schemas.microsoft.com/office/drawing/2014/main" id="{20F8A4C9-E214-93B6-129E-2AAE386585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860" y="5453005"/>
            <a:ext cx="10868025" cy="2457450"/>
          </a:xfrm>
          <a:prstGeom prst="rect">
            <a:avLst/>
          </a:prstGeom>
        </p:spPr>
      </p:pic>
      <p:sp>
        <p:nvSpPr>
          <p:cNvPr id="10" name="Szövegdoboz 9">
            <a:extLst>
              <a:ext uri="{FF2B5EF4-FFF2-40B4-BE49-F238E27FC236}">
                <a16:creationId xmlns:a16="http://schemas.microsoft.com/office/drawing/2014/main" id="{D01FC9FC-6A22-082E-46AA-DD15CBFFFD71}"/>
              </a:ext>
            </a:extLst>
          </p:cNvPr>
          <p:cNvSpPr txBox="1"/>
          <p:nvPr/>
        </p:nvSpPr>
        <p:spPr>
          <a:xfrm>
            <a:off x="469231" y="5017167"/>
            <a:ext cx="1596576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hu-HU" b="1" err="1">
                <a:solidFill>
                  <a:schemeClr val="bg1"/>
                </a:solidFill>
                <a:latin typeface="Consolas"/>
              </a:rPr>
              <a:t>verifyToken</a:t>
            </a:r>
            <a:r>
              <a:rPr lang="hu-HU" b="1" dirty="0">
                <a:solidFill>
                  <a:schemeClr val="bg1"/>
                </a:solidFill>
              </a:rPr>
              <a:t> </a:t>
            </a:r>
            <a:endParaRPr lang="hu-HU" dirty="0">
              <a:solidFill>
                <a:schemeClr val="bg1"/>
              </a:solidFill>
              <a:ea typeface="Calibri"/>
              <a:cs typeface="Calibri"/>
            </a:endParaRPr>
          </a:p>
          <a:p>
            <a:pPr algn="l"/>
            <a:endParaRPr lang="hu-HU" dirty="0">
              <a:solidFill>
                <a:schemeClr val="bg1"/>
              </a:solidFill>
              <a:ea typeface="Calibri"/>
              <a:cs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279922"/>
            <a:ext cx="9910405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Arial" panose="020B0604020202020204" pitchFamily="34" charset="0"/>
                <a:ea typeface="Spline Sans Bold" pitchFamily="34" charset="-122"/>
                <a:cs typeface="Arial" panose="020B0604020202020204" pitchFamily="34" charset="0"/>
              </a:rPr>
              <a:t>Testing Environment and Methodology</a:t>
            </a:r>
            <a:endParaRPr lang="en-US" sz="4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037" y="2459474"/>
            <a:ext cx="4053840" cy="250543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64037" y="5273516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Arial" panose="020B0604020202020204" pitchFamily="34" charset="0"/>
                <a:ea typeface="Spline Sans Bold" pitchFamily="34" charset="-122"/>
                <a:cs typeface="Arial" panose="020B0604020202020204" pitchFamily="34" charset="0"/>
              </a:rPr>
              <a:t>Supertest</a:t>
            </a:r>
            <a:endParaRPr lang="en-US" sz="21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864037" y="5764530"/>
            <a:ext cx="4053840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Arial" panose="020B0604020202020204" pitchFamily="34" charset="0"/>
                <a:ea typeface="Barlow" pitchFamily="34" charset="-122"/>
                <a:cs typeface="Arial" panose="020B0604020202020204" pitchFamily="34" charset="0"/>
              </a:rPr>
              <a:t>For sending requests to API endpoints and verifying HTTP responses.</a:t>
            </a:r>
            <a:endParaRPr lang="en-US" sz="1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8161" y="2459474"/>
            <a:ext cx="4053959" cy="250543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88161" y="5273516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Arial" panose="020B0604020202020204" pitchFamily="34" charset="0"/>
                <a:ea typeface="Spline Sans Bold" pitchFamily="34" charset="-122"/>
                <a:cs typeface="Arial" panose="020B0604020202020204" pitchFamily="34" charset="0"/>
              </a:rPr>
              <a:t>Jest</a:t>
            </a:r>
            <a:endParaRPr lang="en-US" sz="21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 4"/>
          <p:cNvSpPr/>
          <p:nvPr/>
        </p:nvSpPr>
        <p:spPr>
          <a:xfrm>
            <a:off x="5288161" y="5764530"/>
            <a:ext cx="4053959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Arial" panose="020B0604020202020204" pitchFamily="34" charset="0"/>
                <a:ea typeface="Barlow" pitchFamily="34" charset="-122"/>
                <a:cs typeface="Arial" panose="020B0604020202020204" pitchFamily="34" charset="0"/>
              </a:rPr>
              <a:t>Running tests and validating results in the development environment.</a:t>
            </a:r>
            <a:endParaRPr lang="en-US" sz="1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2404" y="2459474"/>
            <a:ext cx="4053840" cy="2505432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712404" y="5273516"/>
            <a:ext cx="2869406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Arial" panose="020B0604020202020204" pitchFamily="34" charset="0"/>
                <a:ea typeface="Spline Sans Bold" pitchFamily="34" charset="-122"/>
                <a:cs typeface="Arial" panose="020B0604020202020204" pitchFamily="34" charset="0"/>
              </a:rPr>
              <a:t>Asynchronous Testing</a:t>
            </a:r>
            <a:endParaRPr lang="en-US" sz="21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 6"/>
          <p:cNvSpPr/>
          <p:nvPr/>
        </p:nvSpPr>
        <p:spPr>
          <a:xfrm>
            <a:off x="9712404" y="5764530"/>
            <a:ext cx="4053840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Arial" panose="020B0604020202020204" pitchFamily="34" charset="0"/>
                <a:ea typeface="Barlow" pitchFamily="34" charset="-122"/>
                <a:cs typeface="Arial" panose="020B0604020202020204" pitchFamily="34" charset="0"/>
              </a:rPr>
              <a:t>Testing asynchronous operations (database, HTTP requests) of API endpoints using async/await.</a:t>
            </a:r>
            <a:endParaRPr lang="en-US" sz="1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Kép 12">
            <a:extLst>
              <a:ext uri="{FF2B5EF4-FFF2-40B4-BE49-F238E27FC236}">
                <a16:creationId xmlns:a16="http://schemas.microsoft.com/office/drawing/2014/main" id="{63BC0E5F-E353-3B3E-ABBC-366792EABB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53975" y="7591425"/>
            <a:ext cx="1876425" cy="63817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069782"/>
            <a:ext cx="9131022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Arial" panose="020B0604020202020204" pitchFamily="34" charset="0"/>
                <a:ea typeface="Spline Sans Bold" pitchFamily="34" charset="-122"/>
                <a:cs typeface="Arial" panose="020B0604020202020204" pitchFamily="34" charset="0"/>
              </a:rPr>
              <a:t>Key Functions and Tested Functions</a:t>
            </a:r>
            <a:endParaRPr lang="en-US" sz="4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864037" y="3372683"/>
            <a:ext cx="3192899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0FCFF"/>
                </a:solidFill>
                <a:latin typeface="Arial" panose="020B0604020202020204" pitchFamily="34" charset="0"/>
                <a:ea typeface="Spline Sans Bold" pitchFamily="34" charset="-122"/>
                <a:cs typeface="Arial" panose="020B0604020202020204" pitchFamily="34" charset="0"/>
              </a:rPr>
              <a:t>POST /api/openingHours</a:t>
            </a:r>
            <a:endParaRPr lang="en-US" sz="21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864037" y="3962400"/>
            <a:ext cx="3898821" cy="19752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Arial" panose="020B0604020202020204" pitchFamily="34" charset="0"/>
                <a:ea typeface="Barlow" pitchFamily="34" charset="-122"/>
                <a:cs typeface="Arial" panose="020B0604020202020204" pitchFamily="34" charset="0"/>
              </a:rPr>
              <a:t>When you successfully create an opening hour, the POST request response gives a 200 OK status code, indicating that the request was successful.</a:t>
            </a:r>
            <a:endParaRPr lang="en-US" sz="1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5372695" y="3372683"/>
            <a:ext cx="3002637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0FCFF"/>
                </a:solidFill>
                <a:latin typeface="Arial" panose="020B0604020202020204" pitchFamily="34" charset="0"/>
                <a:ea typeface="Spline Sans Bold" pitchFamily="34" charset="-122"/>
                <a:cs typeface="Arial" panose="020B0604020202020204" pitchFamily="34" charset="0"/>
              </a:rPr>
              <a:t>GET /api/openingHours</a:t>
            </a:r>
            <a:endParaRPr lang="en-US" sz="21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5372695" y="3962400"/>
            <a:ext cx="3898821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Arial" panose="020B0604020202020204" pitchFamily="34" charset="0"/>
                <a:ea typeface="Barlow" pitchFamily="34" charset="-122"/>
                <a:cs typeface="Arial" panose="020B0604020202020204" pitchFamily="34" charset="0"/>
              </a:rPr>
              <a:t>When retrieving the opening hours, the test checks that the system successfully returns all opening hours with a GET request.</a:t>
            </a:r>
            <a:endParaRPr lang="en-US" sz="1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9881354" y="3372683"/>
            <a:ext cx="3867031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0FCFF"/>
                </a:solidFill>
                <a:latin typeface="Arial" panose="020B0604020202020204" pitchFamily="34" charset="0"/>
                <a:ea typeface="Spline Sans Bold" pitchFamily="34" charset="-122"/>
                <a:cs typeface="Arial" panose="020B0604020202020204" pitchFamily="34" charset="0"/>
              </a:rPr>
              <a:t>DELETE /api/openingHours/:id</a:t>
            </a:r>
            <a:endParaRPr lang="en-US" sz="21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9881354" y="3962400"/>
            <a:ext cx="3898821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Arial" panose="020B0604020202020204" pitchFamily="34" charset="0"/>
                <a:ea typeface="Barlow" pitchFamily="34" charset="-122"/>
                <a:cs typeface="Arial" panose="020B0604020202020204" pitchFamily="34" charset="0"/>
              </a:rPr>
              <a:t>The successful deletion tests that the system can delete a specific opening hour by ID and sends the appropriate message.</a:t>
            </a:r>
            <a:endParaRPr lang="en-US" sz="1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Kép 9">
            <a:extLst>
              <a:ext uri="{FF2B5EF4-FFF2-40B4-BE49-F238E27FC236}">
                <a16:creationId xmlns:a16="http://schemas.microsoft.com/office/drawing/2014/main" id="{9017337D-F7F6-EA64-34CF-C72CCD4DDA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23830" y="7556256"/>
            <a:ext cx="1876425" cy="63817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5971552D-F1FF-4A4F-9CB8-4561A819229A}">
  <we:reference id="wa200005566" version="1.0.0.0" store="en-US" storeType="omex"/>
  <we:alternateReferences>
    <we:reference id="wa200005566" version="1.0.0.0" store="omex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39</TotalTime>
  <Words>606</Words>
  <Application>Microsoft Office PowerPoint</Application>
  <PresentationFormat>Egyéni</PresentationFormat>
  <Paragraphs>99</Paragraphs>
  <Slides>11</Slides>
  <Notes>10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5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11</vt:i4>
      </vt:variant>
    </vt:vector>
  </HeadingPairs>
  <TitlesOfParts>
    <vt:vector size="17" baseType="lpstr">
      <vt:lpstr>Arial</vt:lpstr>
      <vt:lpstr>Calibri</vt:lpstr>
      <vt:lpstr>Spline Sans Bold</vt:lpstr>
      <vt:lpstr>Consolas</vt:lpstr>
      <vt:lpstr>Barlow</vt:lpstr>
      <vt:lpstr>Office Theme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Máté Barta</cp:lastModifiedBy>
  <cp:revision>57</cp:revision>
  <dcterms:created xsi:type="dcterms:W3CDTF">2025-04-14T07:04:38Z</dcterms:created>
  <dcterms:modified xsi:type="dcterms:W3CDTF">2025-04-21T13:32:03Z</dcterms:modified>
</cp:coreProperties>
</file>